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0" r:id="rId8"/>
    <p:sldId id="264" r:id="rId9"/>
    <p:sldId id="266" r:id="rId10"/>
    <p:sldId id="261" r:id="rId11"/>
    <p:sldId id="262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2214" y="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2502945"/>
            <a:ext cx="1466879" cy="1676400"/>
            <a:chOff x="1230573" y="1890215"/>
            <a:chExt cx="1444388" cy="1650696"/>
          </a:xfrm>
        </p:grpSpPr>
        <p:sp>
          <p:nvSpPr>
            <p:cNvPr id="9" name="Oval 8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Oval 9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Oval 10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Oval 11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ound Same Side Corner Rectangle 12"/>
          <p:cNvSpPr/>
          <p:nvPr/>
        </p:nvSpPr>
        <p:spPr>
          <a:xfrm rot="5400000" flipH="1">
            <a:off x="4572000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1248" y="1680881"/>
            <a:ext cx="3273552" cy="1640541"/>
          </a:xfr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248" y="3384176"/>
            <a:ext cx="3273552" cy="530352"/>
          </a:xfrm>
        </p:spPr>
        <p:txBody>
          <a:bodyPr vert="horz" lIns="91440" tIns="0" rIns="91440" bIns="0" rtlCol="0">
            <a:normAutofit/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429001" y="450850"/>
            <a:ext cx="4922184" cy="461168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758" y="5069541"/>
            <a:ext cx="4924425" cy="662519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6759" y="5732060"/>
            <a:ext cx="4924425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1609725"/>
            <a:ext cx="5343525" cy="2281238"/>
          </a:xfrm>
          <a:prstGeom prst="roundRect">
            <a:avLst>
              <a:gd name="adj" fmla="val 3826"/>
            </a:avLst>
          </a:prstGeo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3904812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4586704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6" y="443552"/>
            <a:ext cx="5343525" cy="2281238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2015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lIns="91440" tIns="45720" rIns="91440" bIns="45720" rtlCol="0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 algn="l" defTabSz="914400" rtl="0" eaLnBrk="1" latinLnBrk="0" hangingPunct="1">
              <a:spcBef>
                <a:spcPts val="180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18" y="5055855"/>
            <a:ext cx="5416313" cy="681892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19" y="5737747"/>
            <a:ext cx="5416313" cy="627797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/>
          </p:nvPr>
        </p:nvSpPr>
        <p:spPr>
          <a:xfrm flipH="1" flipV="1">
            <a:off x="3021106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 flipV="1">
            <a:off x="5723362" y="2756848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16"/>
          </p:nvPr>
        </p:nvSpPr>
        <p:spPr>
          <a:xfrm flipH="1">
            <a:off x="3021106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5723362" y="437202"/>
            <a:ext cx="2642616" cy="2281238"/>
          </a:xfrm>
          <a:prstGeom prst="round1Rect">
            <a:avLst>
              <a:gd name="adj" fmla="val 9488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vert="horz"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, 2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3442648"/>
            <a:ext cx="2743200" cy="2968389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5"/>
          </p:nvPr>
        </p:nvSpPr>
        <p:spPr>
          <a:xfrm>
            <a:off x="5840505" y="4108759"/>
            <a:ext cx="2524126" cy="1998756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6"/>
          </p:nvPr>
        </p:nvSpPr>
        <p:spPr>
          <a:xfrm>
            <a:off x="5840505" y="34426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, 3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40505" y="1112198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021107" y="443551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/>
          </p:nvPr>
        </p:nvSpPr>
        <p:spPr>
          <a:xfrm flipV="1">
            <a:off x="3021107" y="4462815"/>
            <a:ext cx="2743200" cy="1956816"/>
          </a:xfrm>
          <a:prstGeom prst="round2SameRect">
            <a:avLst>
              <a:gd name="adj1" fmla="val 5300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</p:spPr>
        <p:txBody>
          <a:bodyPr anchor="b" anchorCtr="1">
            <a:normAutofit/>
            <a:scene3d>
              <a:camera prst="orthographicFront">
                <a:rot lat="0" lon="0" rev="10800000"/>
              </a:camera>
              <a:lightRig rig="threePt" dir="t"/>
            </a:scene3d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40505" y="443551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3021107" y="2452048"/>
            <a:ext cx="2743200" cy="1956816"/>
          </a:xfrm>
          <a:prstGeom prst="rect">
            <a:avLst/>
          </a:prstGeom>
          <a:noFill/>
        </p:spPr>
        <p:txBody>
          <a:bodyPr anchor="t" anchorCtr="1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9"/>
          </p:nvPr>
        </p:nvSpPr>
        <p:spPr>
          <a:xfrm>
            <a:off x="5840505" y="3133941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40505" y="2452048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1"/>
          </p:nvPr>
        </p:nvSpPr>
        <p:spPr>
          <a:xfrm>
            <a:off x="5840505" y="5135813"/>
            <a:ext cx="2524126" cy="989959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2"/>
          </p:nvPr>
        </p:nvSpPr>
        <p:spPr>
          <a:xfrm>
            <a:off x="5840505" y="4462815"/>
            <a:ext cx="2524126" cy="67468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206" y="685800"/>
            <a:ext cx="4924424" cy="886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40206" y="2020888"/>
            <a:ext cx="4924425" cy="410686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24800" y="750580"/>
            <a:ext cx="914400" cy="53819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7100" y="749300"/>
            <a:ext cx="3924300" cy="53768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/>
          <a:lstStyle>
            <a:lvl1pPr algn="ctr">
              <a:defRPr sz="9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ound Same Side Corner Rectangle 6"/>
          <p:cNvSpPr/>
          <p:nvPr/>
        </p:nvSpPr>
        <p:spPr>
          <a:xfrm rot="16200000">
            <a:off x="1066801" y="1603786"/>
            <a:ext cx="3474720" cy="3474720"/>
          </a:xfrm>
          <a:prstGeom prst="round2SameRect">
            <a:avLst>
              <a:gd name="adj1" fmla="val 3122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 rot="5400000">
            <a:off x="4585448" y="1603786"/>
            <a:ext cx="3474720" cy="3474720"/>
          </a:xfrm>
          <a:prstGeom prst="round2SameRect">
            <a:avLst>
              <a:gd name="adj1" fmla="val 3096"/>
              <a:gd name="adj2" fmla="val 0"/>
            </a:avLst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txBody>
          <a:bodyPr vert="vert270"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25"/>
          <p:cNvGrpSpPr>
            <a:grpSpLocks noChangeAspect="1"/>
          </p:cNvGrpSpPr>
          <p:nvPr/>
        </p:nvGrpSpPr>
        <p:grpSpPr>
          <a:xfrm>
            <a:off x="2071048" y="1842448"/>
            <a:ext cx="1466879" cy="1676400"/>
            <a:chOff x="1230573" y="1890215"/>
            <a:chExt cx="1444388" cy="1650696"/>
          </a:xfrm>
        </p:grpSpPr>
        <p:sp>
          <p:nvSpPr>
            <p:cNvPr id="27" name="Oval 26"/>
            <p:cNvSpPr/>
            <p:nvPr/>
          </p:nvSpPr>
          <p:spPr>
            <a:xfrm>
              <a:off x="1230573" y="1890215"/>
              <a:ext cx="1444388" cy="937146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Oval 27"/>
            <p:cNvSpPr/>
            <p:nvPr/>
          </p:nvSpPr>
          <p:spPr>
            <a:xfrm>
              <a:off x="1935709" y="2845831"/>
              <a:ext cx="603504" cy="402336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Oval 28"/>
            <p:cNvSpPr/>
            <p:nvPr/>
          </p:nvSpPr>
          <p:spPr>
            <a:xfrm>
              <a:off x="1901589" y="3275735"/>
              <a:ext cx="392373" cy="2651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Oval 29"/>
            <p:cNvSpPr/>
            <p:nvPr/>
          </p:nvSpPr>
          <p:spPr>
            <a:xfrm>
              <a:off x="1633181" y="2395181"/>
              <a:ext cx="621792" cy="402336"/>
            </a:xfrm>
            <a:prstGeom prst="ellipse">
              <a:avLst/>
            </a:prstGeom>
            <a:solidFill>
              <a:srgbClr val="FFFFFF">
                <a:alpha val="3803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6447" y="3114115"/>
            <a:ext cx="3276600" cy="1162050"/>
          </a:xfrm>
        </p:spPr>
        <p:txBody>
          <a:bodyPr tIns="0" bIns="0" anchor="b" anchorCtr="0">
            <a:noAutofit/>
          </a:bodyPr>
          <a:lstStyle>
            <a:lvl1pPr algn="ctr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6447" y="4343400"/>
            <a:ext cx="3276600" cy="533400"/>
          </a:xfrm>
        </p:spPr>
        <p:txBody>
          <a:bodyPr tIns="0" bIns="0">
            <a:normAutofit/>
          </a:bodyPr>
          <a:lstStyle>
            <a:lvl1pPr marL="0" indent="0" algn="ctr">
              <a:spcBef>
                <a:spcPct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6"/>
          <p:cNvGrpSpPr/>
          <p:nvPr/>
        </p:nvGrpSpPr>
        <p:grpSpPr>
          <a:xfrm>
            <a:off x="222912" y="1254456"/>
            <a:ext cx="7892388" cy="3918778"/>
            <a:chOff x="222912" y="1254456"/>
            <a:chExt cx="7892388" cy="3918778"/>
          </a:xfrm>
        </p:grpSpPr>
        <p:sp>
          <p:nvSpPr>
            <p:cNvPr id="7" name="Rounded Rectangle 6"/>
            <p:cNvSpPr/>
            <p:nvPr/>
          </p:nvSpPr>
          <p:spPr>
            <a:xfrm>
              <a:off x="1028700" y="1600200"/>
              <a:ext cx="7086600" cy="3474720"/>
            </a:xfrm>
            <a:prstGeom prst="roundRect">
              <a:avLst>
                <a:gd name="adj" fmla="val 312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222912" y="1254456"/>
              <a:ext cx="3429000" cy="3918778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182" y="2021541"/>
            <a:ext cx="4200618" cy="1362075"/>
          </a:xfrm>
        </p:spPr>
        <p:txBody>
          <a:bodyPr vert="horz" lIns="91440" tIns="0" rIns="91440" bIns="0" rtlCol="0" anchor="b" anchorCtr="0">
            <a:noAutofit/>
          </a:bodyPr>
          <a:lstStyle>
            <a:lvl1pPr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21424" y="3388659"/>
            <a:ext cx="4603376" cy="1083328"/>
          </a:xfrm>
        </p:spPr>
        <p:txBody>
          <a:bodyPr vert="horz" lIns="91440" tIns="0" rIns="91440" bIns="0" rtlCol="0">
            <a:normAutofit/>
          </a:bodyPr>
          <a:lstStyle>
            <a:lvl1pPr marL="0" indent="0" algn="r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30000"/>
              <a:buFont typeface="Wingdings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67200" y="6356350"/>
            <a:ext cx="6096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9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3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5" name="Rounded Rectangle 14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70" y="224118"/>
            <a:ext cx="4800600" cy="886968"/>
          </a:xfrm>
        </p:spPr>
        <p:txBody>
          <a:bodyPr lIns="4572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2474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647" y="1600200"/>
            <a:ext cx="3703320" cy="4525963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21040" y="363071"/>
            <a:ext cx="609600" cy="365125"/>
          </a:xfrm>
        </p:spPr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212" y="1548761"/>
            <a:ext cx="3657600" cy="274320"/>
          </a:xfrm>
          <a:prstGeom prst="roundRect">
            <a:avLst>
              <a:gd name="adj" fmla="val 31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8352" y="2021456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1533" y="1548761"/>
            <a:ext cx="3657600" cy="274320"/>
          </a:xfrm>
          <a:prstGeom prst="roundRect">
            <a:avLst>
              <a:gd name="adj" fmla="val 3405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8673" y="2019869"/>
            <a:ext cx="3703320" cy="4106294"/>
          </a:xfrm>
        </p:spPr>
        <p:txBody>
          <a:bodyPr lIns="45720"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321729" y="365760"/>
            <a:ext cx="609600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8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15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7" name="Rounded Rectangle 16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664" y="228600"/>
            <a:ext cx="4800600" cy="886968"/>
          </a:xfrm>
        </p:spPr>
        <p:txBody>
          <a:bodyPr vert="horz" lIns="4572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8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10" name="Rounded Rectangle 9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7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21040" y="365760"/>
            <a:ext cx="609600" cy="365125"/>
          </a:xfrm>
        </p:spPr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7"/>
          <p:cNvGrpSpPr/>
          <p:nvPr/>
        </p:nvGrpSpPr>
        <p:grpSpPr>
          <a:xfrm>
            <a:off x="7418696" y="457200"/>
            <a:ext cx="914400" cy="914400"/>
            <a:chOff x="842682" y="2971800"/>
            <a:chExt cx="914400" cy="914400"/>
          </a:xfrm>
        </p:grpSpPr>
        <p:sp>
          <p:nvSpPr>
            <p:cNvPr id="9" name="Rounded Rectangle 8"/>
            <p:cNvSpPr/>
            <p:nvPr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6" name="Group 10"/>
            <p:cNvGrpSpPr>
              <a:grpSpLocks noChangeAspect="1"/>
            </p:cNvGrpSpPr>
            <p:nvPr/>
          </p:nvGrpSpPr>
          <p:grpSpPr>
            <a:xfrm>
              <a:off x="948372" y="3034353"/>
              <a:ext cx="700732" cy="800823"/>
              <a:chOff x="1230573" y="1890215"/>
              <a:chExt cx="1444388" cy="165069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999" y="304800"/>
            <a:ext cx="4948269" cy="719424"/>
          </a:xfrm>
        </p:spPr>
        <p:txBody>
          <a:bodyPr anchor="b"/>
          <a:lstStyle>
            <a:lvl1pPr algn="l">
              <a:defRPr sz="2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8113" y="2292824"/>
            <a:ext cx="4959126" cy="3833339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1160463"/>
            <a:ext cx="4948269" cy="9540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3D5A3D29-25D9-3246-9441-18C3929D4BDC}" type="datetimeFigureOut">
              <a:rPr lang="en-US" smtClean="0"/>
              <a:t>4/28/2015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0" y="685800"/>
            <a:ext cx="4948238" cy="88696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0" y="2020888"/>
            <a:ext cx="4946602" cy="41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52600" y="2877671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fld id="{047A3E5F-077C-B749-B096-7A628AB543D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842682" y="2971800"/>
            <a:ext cx="914400" cy="914400"/>
            <a:chOff x="842682" y="2971800"/>
            <a:chExt cx="914400" cy="914400"/>
          </a:xfrm>
        </p:grpSpPr>
        <p:sp>
          <p:nvSpPr>
            <p:cNvPr id="8" name="Rounded Rectangle 7"/>
            <p:cNvSpPr/>
            <p:nvPr userDrawn="1"/>
          </p:nvSpPr>
          <p:spPr>
            <a:xfrm>
              <a:off x="842682" y="2971800"/>
              <a:ext cx="914400" cy="914400"/>
            </a:xfrm>
            <a:prstGeom prst="roundRect">
              <a:avLst>
                <a:gd name="adj" fmla="val 93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9" name="Group 10"/>
            <p:cNvGrpSpPr>
              <a:grpSpLocks noChangeAspect="1"/>
            </p:cNvGrpSpPr>
            <p:nvPr userDrawn="1"/>
          </p:nvGrpSpPr>
          <p:grpSpPr>
            <a:xfrm>
              <a:off x="948372" y="3034352"/>
              <a:ext cx="700732" cy="800822"/>
              <a:chOff x="1230573" y="1890215"/>
              <a:chExt cx="1444388" cy="1650696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1230573" y="1890215"/>
                <a:ext cx="1444388" cy="937146"/>
              </a:xfrm>
              <a:prstGeom prst="ellipse">
                <a:avLst/>
              </a:prstGeom>
              <a:solidFill>
                <a:srgbClr val="FFFF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3" name="Oval 12"/>
              <p:cNvSpPr/>
              <p:nvPr userDrawn="1"/>
            </p:nvSpPr>
            <p:spPr>
              <a:xfrm>
                <a:off x="1935709" y="2845831"/>
                <a:ext cx="603504" cy="402336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1901589" y="3275735"/>
                <a:ext cx="392373" cy="265176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5" name="Oval 14"/>
              <p:cNvSpPr/>
              <p:nvPr userDrawn="1"/>
            </p:nvSpPr>
            <p:spPr>
              <a:xfrm>
                <a:off x="1633181" y="2395181"/>
                <a:ext cx="621792" cy="402336"/>
              </a:xfrm>
              <a:prstGeom prst="ellipse">
                <a:avLst/>
              </a:prstGeom>
              <a:solidFill>
                <a:srgbClr val="FFFFFF">
                  <a:alpha val="3803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2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30000"/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28800" indent="-227013" algn="l" defTabSz="914400" rtl="0" eaLnBrk="1" latinLnBrk="0" hangingPunct="1">
        <a:spcBef>
          <a:spcPct val="20000"/>
        </a:spcBef>
        <a:buClr>
          <a:schemeClr val="accent2"/>
        </a:buClr>
        <a:buSzPct val="130000"/>
        <a:buFont typeface="Wingdings" pitchFamily="2" charset="2"/>
        <a:buChar char="§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5813" indent="-227013" algn="l" defTabSz="914400" rtl="0" eaLnBrk="1" latinLnBrk="0" hangingPunct="1">
        <a:spcBef>
          <a:spcPct val="20000"/>
        </a:spcBef>
        <a:buClr>
          <a:schemeClr val="accent1"/>
        </a:buClr>
        <a:buSzPct val="130000"/>
        <a:buFont typeface="Wingdings" pitchFamily="2" charset="2"/>
        <a:buChar char="§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Campus Tree Visualizations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Book Antiqua"/>
                <a:cs typeface="Book Antiqua"/>
              </a:rPr>
              <a:t>Grant Smith, Aaron Dennis, Cindy Brewer</a:t>
            </a:r>
          </a:p>
          <a:p>
            <a:endParaRPr lang="en-US" dirty="0">
              <a:latin typeface="Book Antiqua"/>
              <a:cs typeface="Book Antiqua"/>
            </a:endParaRPr>
          </a:p>
          <a:p>
            <a:r>
              <a:rPr lang="en-US" dirty="0" smtClean="0">
                <a:latin typeface="Book Antiqua"/>
                <a:cs typeface="Book Antiqua"/>
              </a:rPr>
              <a:t>Geography 467</a:t>
            </a:r>
            <a:endParaRPr lang="en-US" dirty="0">
              <a:latin typeface="Book Antiqua"/>
              <a:cs typeface="Book Antiqu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1283" y="1874132"/>
            <a:ext cx="3201968" cy="289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POR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8307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XPOR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837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PORT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79924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Trees at Penn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2729353" cy="4765675"/>
          </a:xfrm>
        </p:spPr>
        <p:txBody>
          <a:bodyPr/>
          <a:lstStyle/>
          <a:p>
            <a:r>
              <a:rPr lang="en-US" dirty="0" smtClean="0">
                <a:latin typeface="Book Antiqua"/>
                <a:cs typeface="Book Antiqua"/>
              </a:rPr>
              <a:t>PSU </a:t>
            </a:r>
            <a:r>
              <a:rPr lang="en-US" dirty="0" err="1" smtClean="0">
                <a:latin typeface="Book Antiqua"/>
                <a:cs typeface="Book Antiqua"/>
              </a:rPr>
              <a:t>Lorax</a:t>
            </a:r>
            <a:endParaRPr lang="en-US" dirty="0" smtClean="0">
              <a:latin typeface="Book Antiqua"/>
              <a:cs typeface="Book Antiqua"/>
            </a:endParaRPr>
          </a:p>
          <a:p>
            <a:pPr lvl="1"/>
            <a:r>
              <a:rPr lang="en-US" dirty="0" smtClean="0">
                <a:latin typeface="Book Antiqua"/>
                <a:cs typeface="Book Antiqua"/>
              </a:rPr>
              <a:t>OPP</a:t>
            </a:r>
          </a:p>
          <a:p>
            <a:pPr lvl="1"/>
            <a:r>
              <a:rPr lang="en-US" dirty="0" smtClean="0">
                <a:latin typeface="Book Antiqua"/>
                <a:cs typeface="Book Antiqua"/>
              </a:rPr>
              <a:t>Info about height, diameter, </a:t>
            </a:r>
            <a:r>
              <a:rPr lang="en-US" b="1" dirty="0" smtClean="0">
                <a:latin typeface="Book Antiqua"/>
                <a:cs typeface="Book Antiqua"/>
              </a:rPr>
              <a:t>spread</a:t>
            </a:r>
            <a:r>
              <a:rPr lang="en-US" dirty="0" smtClean="0">
                <a:latin typeface="Book Antiqua"/>
                <a:cs typeface="Book Antiqua"/>
              </a:rPr>
              <a:t>, type</a:t>
            </a:r>
          </a:p>
          <a:p>
            <a:r>
              <a:rPr lang="en-US" dirty="0" smtClean="0">
                <a:latin typeface="Book Antiqua"/>
                <a:cs typeface="Book Antiqua"/>
              </a:rPr>
              <a:t>Separate map from campus map</a:t>
            </a:r>
          </a:p>
        </p:txBody>
      </p:sp>
      <p:pic>
        <p:nvPicPr>
          <p:cNvPr id="5" name="Content Placeholder 4" descr="Screen Shot 2015-04-27 at 6.30.36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970" b="-32970"/>
          <a:stretch>
            <a:fillRect/>
          </a:stretch>
        </p:blipFill>
        <p:spPr>
          <a:xfrm>
            <a:off x="3186552" y="1095375"/>
            <a:ext cx="5722498" cy="50307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3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ook Antiqua"/>
                <a:cs typeface="Book Antiqua"/>
              </a:rPr>
              <a:t>Create 2 trees images</a:t>
            </a:r>
          </a:p>
          <a:p>
            <a:pPr lvl="1"/>
            <a:r>
              <a:rPr lang="en-US" dirty="0" smtClean="0">
                <a:latin typeface="Book Antiqua"/>
                <a:cs typeface="Book Antiqua"/>
              </a:rPr>
              <a:t>Evergreen and Deciduous</a:t>
            </a:r>
          </a:p>
          <a:p>
            <a:pPr lvl="1"/>
            <a:r>
              <a:rPr lang="en-US" dirty="0" smtClean="0">
                <a:latin typeface="Book Antiqua"/>
                <a:cs typeface="Book Antiqua"/>
              </a:rPr>
              <a:t>.</a:t>
            </a:r>
            <a:r>
              <a:rPr lang="en-US" dirty="0" err="1" smtClean="0">
                <a:latin typeface="Book Antiqua"/>
                <a:cs typeface="Book Antiqua"/>
              </a:rPr>
              <a:t>svg</a:t>
            </a:r>
            <a:r>
              <a:rPr lang="en-US" dirty="0" smtClean="0">
                <a:latin typeface="Book Antiqua"/>
                <a:cs typeface="Book Antiqua"/>
              </a:rPr>
              <a:t> format for </a:t>
            </a:r>
            <a:r>
              <a:rPr lang="en-US" dirty="0" err="1" smtClean="0">
                <a:latin typeface="Book Antiqua"/>
                <a:cs typeface="Book Antiqua"/>
              </a:rPr>
              <a:t>Mapbox</a:t>
            </a:r>
            <a:r>
              <a:rPr lang="en-US" dirty="0" smtClean="0">
                <a:latin typeface="Book Antiqua"/>
                <a:cs typeface="Book Antiqua"/>
              </a:rPr>
              <a:t> Studio</a:t>
            </a:r>
          </a:p>
          <a:p>
            <a:pPr lvl="2"/>
            <a:r>
              <a:rPr lang="en-US" dirty="0" smtClean="0">
                <a:latin typeface="Book Antiqua"/>
                <a:cs typeface="Book Antiqua"/>
              </a:rPr>
              <a:t>Won’t become pixelated when zooming</a:t>
            </a:r>
          </a:p>
          <a:p>
            <a:r>
              <a:rPr lang="en-US" dirty="0" smtClean="0">
                <a:latin typeface="Book Antiqua"/>
                <a:cs typeface="Book Antiqua"/>
              </a:rPr>
              <a:t>Use ‘SPREAD’ attribute to create proportional symbols for trees on campus</a:t>
            </a:r>
          </a:p>
          <a:p>
            <a:r>
              <a:rPr lang="en-US" dirty="0" smtClean="0">
                <a:latin typeface="Book Antiqua"/>
                <a:cs typeface="Book Antiqua"/>
              </a:rPr>
              <a:t>Make trees symbols semi-transparent</a:t>
            </a:r>
          </a:p>
          <a:p>
            <a:pPr lvl="1"/>
            <a:r>
              <a:rPr lang="en-US" dirty="0" smtClean="0">
                <a:latin typeface="Book Antiqua"/>
                <a:cs typeface="Book Antiqua"/>
              </a:rPr>
              <a:t>Rest in the background, don’t take away from other map content</a:t>
            </a:r>
          </a:p>
          <a:p>
            <a:pPr lvl="2"/>
            <a:endParaRPr lang="en-US" dirty="0" smtClean="0">
              <a:latin typeface="Book Antiqua"/>
              <a:cs typeface="Book Antiqua"/>
            </a:endParaRP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210" y="2791985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0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6.5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" y="290286"/>
            <a:ext cx="4064000" cy="3755216"/>
          </a:xfrm>
          <a:prstGeom prst="rect">
            <a:avLst/>
          </a:prstGeom>
        </p:spPr>
      </p:pic>
      <p:pic>
        <p:nvPicPr>
          <p:cNvPr id="3" name="Picture 2" descr="Screen Shot 2015-04-27 at 6.4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43" y="3143266"/>
            <a:ext cx="4426857" cy="37147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3856" y="976784"/>
            <a:ext cx="160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Deciduous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8393" y="5307131"/>
            <a:ext cx="1338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Evergreen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553858" y="1463408"/>
            <a:ext cx="1311461" cy="140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547851" y="5798946"/>
            <a:ext cx="138048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7.23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08" y="2008562"/>
            <a:ext cx="6160858" cy="30995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8942" y="697415"/>
            <a:ext cx="3703320" cy="1055914"/>
          </a:xfrm>
        </p:spPr>
        <p:txBody>
          <a:bodyPr/>
          <a:lstStyle/>
          <a:p>
            <a:r>
              <a:rPr lang="en-US" dirty="0" smtClean="0"/>
              <a:t>Attempted to model spread in </a:t>
            </a:r>
            <a:r>
              <a:rPr lang="en-US" dirty="0" err="1" smtClean="0"/>
              <a:t>Mapbox</a:t>
            </a:r>
            <a:r>
              <a:rPr lang="en-US" dirty="0" smtClean="0"/>
              <a:t> based off of actual spread of trees on campus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90" y="2170067"/>
            <a:ext cx="3703638" cy="366490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59" y="2257776"/>
            <a:ext cx="2072183" cy="3678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01" y="2170067"/>
            <a:ext cx="2171010" cy="3853543"/>
          </a:xfrm>
          <a:prstGeom prst="rect">
            <a:avLst/>
          </a:prstGeom>
        </p:spPr>
      </p:pic>
      <p:sp>
        <p:nvSpPr>
          <p:cNvPr id="9" name="Heart 8"/>
          <p:cNvSpPr/>
          <p:nvPr/>
        </p:nvSpPr>
        <p:spPr>
          <a:xfrm>
            <a:off x="4647349" y="4233114"/>
            <a:ext cx="63613" cy="55518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  <a:scene3d>
            <a:camera prst="orthographicFront">
              <a:rot lat="0" lon="0" rev="0"/>
            </a:camera>
            <a:lightRig rig="twoPt" dir="tl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7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9999" y="2345134"/>
            <a:ext cx="3492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TREE DEMO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3068" y="2732059"/>
            <a:ext cx="2612657" cy="1143000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3" name="Picture 2" descr="EXPOR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92727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291609" y="5149540"/>
            <a:ext cx="496975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444009" y="2513181"/>
            <a:ext cx="543857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40142" y="2143849"/>
            <a:ext cx="220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so good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40142" y="4780208"/>
            <a:ext cx="220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ood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0" b="98673" l="5600" r="944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5523" y="224118"/>
            <a:ext cx="1691605" cy="1529211"/>
          </a:xfrm>
          <a:prstGeom prst="rect">
            <a:avLst/>
          </a:prstGeom>
        </p:spPr>
      </p:pic>
      <p:pic>
        <p:nvPicPr>
          <p:cNvPr id="4" name="Picture 3" descr="Screen Shot 2015-04-28 at 11.27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2" y="1339158"/>
            <a:ext cx="4293314" cy="3516946"/>
          </a:xfrm>
          <a:prstGeom prst="rect">
            <a:avLst/>
          </a:prstGeom>
        </p:spPr>
      </p:pic>
      <p:pic>
        <p:nvPicPr>
          <p:cNvPr id="6" name="Picture 5" descr="EXPORT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11" y="1753329"/>
            <a:ext cx="3390817" cy="485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215" y="0"/>
            <a:ext cx="38636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spiration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Inspiration">
      <a:majorFont>
        <a:latin typeface="News Gothic MT"/>
        <a:ea typeface=""/>
        <a:cs typeface=""/>
        <a:font script="Jpan" typeface="メイリオ"/>
      </a:majorFont>
      <a:minorFont>
        <a:latin typeface="News Gothic MT"/>
        <a:ea typeface=""/>
        <a:cs typeface=""/>
        <a:font script="Jpan" typeface="メイリオ"/>
      </a:minorFont>
    </a:fontScheme>
    <a:fmtScheme name="Inspiration">
      <a:fillStyleLst>
        <a:solidFill>
          <a:schemeClr val="phClr"/>
        </a:solidFill>
        <a:gradFill rotWithShape="1">
          <a:gsLst>
            <a:gs pos="25000">
              <a:schemeClr val="phClr">
                <a:tint val="90000"/>
                <a:shade val="100000"/>
                <a:alpha val="90000"/>
                <a:satMod val="150000"/>
              </a:schemeClr>
            </a:gs>
            <a:gs pos="100000">
              <a:schemeClr val="phClr">
                <a:tint val="100000"/>
                <a:shade val="60000"/>
                <a:satMod val="13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0000"/>
                <a:shade val="100000"/>
                <a:alpha val="85000"/>
                <a:satMod val="150000"/>
              </a:schemeClr>
            </a:gs>
            <a:gs pos="33000">
              <a:schemeClr val="phClr">
                <a:tint val="90000"/>
                <a:shade val="100000"/>
                <a:alpha val="95000"/>
                <a:satMod val="130000"/>
              </a:schemeClr>
            </a:gs>
            <a:gs pos="67000">
              <a:schemeClr val="phClr">
                <a:shade val="70000"/>
                <a:satMod val="135000"/>
              </a:schemeClr>
            </a:gs>
            <a:gs pos="100000">
              <a:schemeClr val="phClr">
                <a:shade val="50000"/>
                <a:satMod val="135000"/>
              </a:schemeClr>
            </a:gs>
          </a:gsLst>
          <a:lin ang="13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thickThin" algn="ctr">
          <a:solidFill>
            <a:schemeClr val="phClr"/>
          </a:solidFill>
          <a:prstDash val="solid"/>
        </a:ln>
        <a:ln w="38100" cap="flat" cmpd="thinThick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woPt" dir="tl"/>
          </a:scene3d>
          <a:sp3d extrusionH="12700" prstMaterial="softEdge">
            <a:bevelT w="25400" h="50800"/>
          </a:sp3d>
        </a:effectStyle>
        <a:effectStyle>
          <a:effectLst>
            <a:innerShdw blurRad="50800" dist="25400" dir="2400000">
              <a:srgbClr val="808080">
                <a:alpha val="75000"/>
              </a:srgbClr>
            </a:innerShdw>
            <a:reflection blurRad="38100" stA="26000" endPos="35000" dist="12700" dir="5400000" fadeDir="48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Inspiration.thmx</Template>
  <TotalTime>372</TotalTime>
  <Words>114</Words>
  <Application>Microsoft Office PowerPoint</Application>
  <PresentationFormat>On-screen Show (4:3)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Book Antiqua</vt:lpstr>
      <vt:lpstr>News Gothic MT</vt:lpstr>
      <vt:lpstr>Wingdings</vt:lpstr>
      <vt:lpstr>Inspiration</vt:lpstr>
      <vt:lpstr>Campus Tree Visualizations</vt:lpstr>
      <vt:lpstr>Current Trees at Penn State</vt:lpstr>
      <vt:lpstr>Objectives of Project</vt:lpstr>
      <vt:lpstr>PowerPoint Presentation</vt:lpstr>
      <vt:lpstr>Example Code</vt:lpstr>
      <vt:lpstr>Modeling</vt:lpstr>
      <vt:lpstr>PowerPoint Presentation</vt:lpstr>
      <vt:lpstr>Problem</vt:lpstr>
      <vt:lpstr>Additional Issues</vt:lpstr>
      <vt:lpstr>PowerPoint Presentation</vt:lpstr>
      <vt:lpstr>PowerPoint Presentation</vt:lpstr>
      <vt:lpstr>PowerPoint Presentation</vt:lpstr>
    </vt:vector>
  </TitlesOfParts>
  <Company>Penn State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Tree Visualizations</dc:title>
  <dc:creator>Grant Smith</dc:creator>
  <cp:lastModifiedBy>Grant Karl Smith</cp:lastModifiedBy>
  <cp:revision>10</cp:revision>
  <dcterms:created xsi:type="dcterms:W3CDTF">2015-04-27T22:25:00Z</dcterms:created>
  <dcterms:modified xsi:type="dcterms:W3CDTF">2015-04-28T15:58:30Z</dcterms:modified>
</cp:coreProperties>
</file>